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DFD8270-41C9-458E-98C4-3D972B1ADDF0}">
  <a:tblStyle styleId="{6DFD8270-41C9-458E-98C4-3D972B1ADDF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15DED6E-526E-47B1-B6FD-7A80D174DF7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11" Type="http://schemas.openxmlformats.org/officeDocument/2006/relationships/slide" Target="slides/slide4.xml"/><Relationship Id="rId22" Type="http://schemas.openxmlformats.org/officeDocument/2006/relationships/font" Target="fonts/PlusJakartaSansMedium-italic.fntdata"/><Relationship Id="rId10" Type="http://schemas.openxmlformats.org/officeDocument/2006/relationships/slide" Target="slides/slide3.xml"/><Relationship Id="rId21" Type="http://schemas.openxmlformats.org/officeDocument/2006/relationships/font" Target="fonts/PlusJakartaSansMedium-bold.fntdata"/><Relationship Id="rId13" Type="http://schemas.openxmlformats.org/officeDocument/2006/relationships/slide" Target="slides/slide6.xml"/><Relationship Id="rId12" Type="http://schemas.openxmlformats.org/officeDocument/2006/relationships/slide" Target="slides/slide5.xml"/><Relationship Id="rId23" Type="http://schemas.openxmlformats.org/officeDocument/2006/relationships/font" Target="fonts/PlusJakartaSansMedium-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slideMaster" Target="slideMasters/slideMaster2.xml"/><Relationship Id="rId18" Type="http://schemas.openxmlformats.org/officeDocument/2006/relationships/font" Target="fonts/Inter-italic.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06d78e310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06d78e310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1b355c1026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1b355c1026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31b355c1026_0_7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31b355c1026_0_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1a77f6b3a3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1a77f6b3a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08ad3a4c86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08ad3a4c8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1b355c1026_0_1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1b355c1026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oerproject.com/OER-Materials/OER-Media/PDFs/1200/Unit2/Zheng-He?share=embed&amp;iframe=true&amp;isV3=true&amp;fromlesson=tru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oerproject.com/OER-Materials/OER-Media/PDFs/1200/Unit2/Zheng-He?share=embed&amp;iframe=true&amp;isV3=true&amp;fromlesson=true"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Graphic Storytelling</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Zheng He’s Expeditions</a:t>
            </a:r>
            <a:endParaRPr sz="1500">
              <a:solidFill>
                <a:srgbClr val="000000"/>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455300" y="1650600"/>
            <a:ext cx="6861600" cy="424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a:t>
            </a:r>
            <a:r>
              <a:rPr lang="en" sz="1200" u="sng">
                <a:solidFill>
                  <a:schemeClr val="hlink"/>
                </a:solidFill>
                <a:latin typeface="Halant"/>
                <a:ea typeface="Halant"/>
                <a:cs typeface="Halant"/>
                <a:sym typeface="Halant"/>
                <a:hlinkClick r:id="rId5"/>
              </a:rPr>
              <a:t>graphic biography of Zheng He</a:t>
            </a:r>
            <a:r>
              <a:rPr lang="en" sz="1200">
                <a:solidFill>
                  <a:schemeClr val="dk1"/>
                </a:solidFill>
                <a:latin typeface="Halant"/>
                <a:ea typeface="Halant"/>
                <a:cs typeface="Halant"/>
                <a:sym typeface="Halant"/>
              </a:rPr>
              <a:t>. Then, answer the </a:t>
            </a:r>
            <a:r>
              <a:rPr lang="en" sz="1200">
                <a:solidFill>
                  <a:schemeClr val="dk1"/>
                </a:solidFill>
                <a:latin typeface="Halant"/>
                <a:ea typeface="Halant"/>
                <a:cs typeface="Halant"/>
                <a:sym typeface="Halant"/>
              </a:rPr>
              <a:t>questions</a:t>
            </a:r>
            <a:r>
              <a:rPr lang="en" sz="1200">
                <a:solidFill>
                  <a:schemeClr val="dk1"/>
                </a:solidFill>
                <a:latin typeface="Halant"/>
                <a:ea typeface="Halant"/>
                <a:cs typeface="Halant"/>
                <a:sym typeface="Halant"/>
              </a:rPr>
              <a:t> below.</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Zheng He earn the name Zheng He?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There are two conflicting arguments about the purpose of Zheng He’s expeditions. Explain both claims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
        <p:nvSpPr>
          <p:cNvPr id="105" name="Google Shape;105;p25"/>
          <p:cNvSpPr txBox="1"/>
          <p:nvPr/>
        </p:nvSpPr>
        <p:spPr>
          <a:xfrm>
            <a:off x="938175" y="2399250"/>
            <a:ext cx="5998200" cy="1384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endParaRPr>
          </a:p>
        </p:txBody>
      </p:sp>
      <p:graphicFrame>
        <p:nvGraphicFramePr>
          <p:cNvPr id="106" name="Google Shape;106;p25"/>
          <p:cNvGraphicFramePr/>
          <p:nvPr/>
        </p:nvGraphicFramePr>
        <p:xfrm>
          <a:off x="952500" y="4876800"/>
          <a:ext cx="3000000" cy="3000000"/>
        </p:xfrm>
        <a:graphic>
          <a:graphicData uri="http://schemas.openxmlformats.org/drawingml/2006/table">
            <a:tbl>
              <a:tblPr>
                <a:noFill/>
                <a:tableStyleId>{6DFD8270-41C9-458E-98C4-3D972B1ADDF0}</a:tableStyleId>
              </a:tblPr>
              <a:tblGrid>
                <a:gridCol w="2933700"/>
                <a:gridCol w="2933700"/>
              </a:tblGrid>
              <a:tr h="511075">
                <a:tc>
                  <a:txBody>
                    <a:bodyPr/>
                    <a:lstStyle/>
                    <a:p>
                      <a:pPr indent="0" lvl="0" marL="0" rtl="0" algn="ctr">
                        <a:spcBef>
                          <a:spcPts val="0"/>
                        </a:spcBef>
                        <a:spcAft>
                          <a:spcPts val="0"/>
                        </a:spcAft>
                        <a:buNone/>
                      </a:pPr>
                      <a:r>
                        <a:rPr b="1" lang="en" sz="1200">
                          <a:latin typeface="Inter"/>
                          <a:ea typeface="Inter"/>
                          <a:cs typeface="Inter"/>
                          <a:sym typeface="Inter"/>
                        </a:rPr>
                        <a:t>Zheng He’s Expeditions Were Trading Enterprises</a:t>
                      </a:r>
                      <a:endParaRPr b="1"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Zheng He’s Expeditions Were Instruments of War &amp; Domination</a:t>
                      </a:r>
                      <a:endParaRPr b="1"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444475">
                <a:tc>
                  <a:txBody>
                    <a:bodyPr/>
                    <a:lstStyle/>
                    <a:p>
                      <a:pPr indent="0" lvl="0" marL="0" rtl="0" algn="ctr">
                        <a:spcBef>
                          <a:spcPts val="0"/>
                        </a:spcBef>
                        <a:spcAft>
                          <a:spcPts val="0"/>
                        </a:spcAft>
                        <a:buNone/>
                      </a:pPr>
                      <a:r>
                        <a:t/>
                      </a:r>
                      <a:endParaRPr>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t/>
                      </a:r>
                      <a:endParaRPr>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sp>
        <p:nvSpPr>
          <p:cNvPr id="111" name="Google Shape;111;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Source Analysis: Evaluating Evidence</a:t>
            </a:r>
            <a:endParaRPr sz="1900">
              <a:latin typeface="Halant"/>
              <a:ea typeface="Halant"/>
              <a:cs typeface="Halant"/>
              <a:sym typeface="Halant"/>
            </a:endParaRPr>
          </a:p>
        </p:txBody>
      </p:sp>
      <p:pic>
        <p:nvPicPr>
          <p:cNvPr id="112" name="Google Shape;112;p26"/>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13" name="Google Shape;113;p26"/>
          <p:cNvGraphicFramePr/>
          <p:nvPr/>
        </p:nvGraphicFramePr>
        <p:xfrm>
          <a:off x="384000" y="652225"/>
          <a:ext cx="3000000" cy="3000000"/>
        </p:xfrm>
        <a:graphic>
          <a:graphicData uri="http://schemas.openxmlformats.org/drawingml/2006/table">
            <a:tbl>
              <a:tblPr>
                <a:noFill/>
                <a:tableStyleId>{F15DED6E-526E-47B1-B6FD-7A80D174DF78}</a:tableStyleId>
              </a:tblPr>
              <a:tblGrid>
                <a:gridCol w="3316800"/>
                <a:gridCol w="1255200"/>
                <a:gridCol w="2432475"/>
              </a:tblGrid>
              <a:tr h="939225">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Ma Huan, “The Country of Man-la-chia” in </a:t>
                      </a:r>
                      <a:r>
                        <a:rPr i="1" lang="en" sz="1200">
                          <a:solidFill>
                            <a:schemeClr val="dk1"/>
                          </a:solidFill>
                          <a:latin typeface="Halant"/>
                          <a:ea typeface="Halant"/>
                          <a:cs typeface="Halant"/>
                          <a:sym typeface="Halant"/>
                        </a:rPr>
                        <a:t>The Overall Survey of the Ocean’s Shores, 1433</a:t>
                      </a:r>
                      <a:r>
                        <a:rPr lang="en" sz="1200">
                          <a:solidFill>
                            <a:schemeClr val="dk1"/>
                          </a:solidFill>
                          <a:latin typeface="Halant"/>
                          <a:ea typeface="Halant"/>
                          <a:cs typeface="Halant"/>
                          <a:sym typeface="Halant"/>
                        </a:rPr>
                        <a:t>, edited and translated by Feng C. Ch’eng-Chun and J.V.G. Mills, 1970.</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Ma Huan was a Chinese Muslim chronicler who accompanied the grand admiral Zheng He on his treasure voyages.</a:t>
                      </a:r>
                      <a:endParaRPr sz="1200">
                        <a:solidFill>
                          <a:schemeClr val="dk1"/>
                        </a:solidFill>
                        <a:latin typeface="Inter"/>
                        <a:ea typeface="Inter"/>
                        <a:cs typeface="Inter"/>
                        <a:sym typeface="Inter"/>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015125">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Formerly this place was not designated a ‘country’.... There was no king of the country; [and] it was controlled only by a chief. This territory was subordinate to the jurisdiction of Siam; it paid annual tribute of forty liang of gold; [and] if it were not [to pay], then Siam would send men to attack it.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the seventh year of the Yongle [period], [the cyclic year] chi-ch’ou, the Emperor ordered the principal envoy the grand eunuch Zheng He and others to assume command [of the treasureships], and to take the imperial edicts to bestow upon this chief two silver seals, a hat, a girdle and a robe. [Zheng He] set up a stone tablet and raised [the place] to a city; [and] it was subsequently called the ‘country of Man-la-chia’. Thereafter Siam did not dare to invade it.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chief, having received the favor of being made king, conducted his wife and son, and went to the court at the capital to return thanks and present tribute of local products. The court also granted him a sea-going ship, so that he might return to his country and protect his land…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king of the country and the people of the country all follow the Muslim religion, fasting, doing penance, and chanting liturgies…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land produces such things as yellow su incense, ebony, ta-ma-erh incense, and ‘flower tin’. Ta-ma-erh incense is in origin the gum from a species of tree; it runs into the ground; [and] when they dig it up, it looks like pine-resin or pitch…. For fruits, they have such things as sugarcane, bananas, jack-fruit, and wild litchi. For vegetables: onions, ginger, garlic, mustard, gourd melons, and watermelons—all these they have. Oxen, goats, fowls, and ducks, although they have them, are not plentiful; prices are very dear; [and] one of their water buffalos costs more than one chin of silver. Donkeys and horses are entirely absent.</a:t>
                      </a:r>
                      <a:endParaRPr sz="1200">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c hMerge="1"/>
              </a:tr>
            </a:tbl>
          </a:graphicData>
        </a:graphic>
      </p:graphicFrame>
      <p:sp>
        <p:nvSpPr>
          <p:cNvPr id="114" name="Google Shape;114;p26"/>
          <p:cNvSpPr txBox="1"/>
          <p:nvPr/>
        </p:nvSpPr>
        <p:spPr>
          <a:xfrm>
            <a:off x="383925" y="6980138"/>
            <a:ext cx="7004400" cy="2235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source, what were the primary purposes of Zheng He’s expeditions?</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rgbClr val="FF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that Ma Huan accompanied Zheng He on his voyages?</a:t>
            </a:r>
            <a:endParaRPr sz="1200">
              <a:solidFill>
                <a:schemeClr val="accent1"/>
              </a:solidFill>
              <a:highlight>
                <a:schemeClr val="lt1"/>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p:txBody>
      </p:sp>
      <p:sp>
        <p:nvSpPr>
          <p:cNvPr id="115" name="Google Shape;115;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0" name="Shape 120"/>
        <p:cNvGrpSpPr/>
        <p:nvPr/>
      </p:nvGrpSpPr>
      <p:grpSpPr>
        <a:xfrm>
          <a:off x="0" y="0"/>
          <a:ext cx="0" cy="0"/>
          <a:chOff x="0" y="0"/>
          <a:chExt cx="0" cy="0"/>
        </a:xfrm>
      </p:grpSpPr>
      <p:pic>
        <p:nvPicPr>
          <p:cNvPr id="121" name="Google Shape;121;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2" name="Google Shape;122;p27"/>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Who Was Zheng He?</a:t>
            </a:r>
            <a:endParaRPr sz="1500">
              <a:solidFill>
                <a:srgbClr val="000000"/>
              </a:solidFill>
              <a:latin typeface="Plus Jakarta Sans Medium"/>
              <a:ea typeface="Plus Jakarta Sans Medium"/>
              <a:cs typeface="Plus Jakarta Sans Medium"/>
              <a:sym typeface="Plus Jakarta Sans Medium"/>
            </a:endParaRPr>
          </a:p>
        </p:txBody>
      </p:sp>
      <p:pic>
        <p:nvPicPr>
          <p:cNvPr id="123" name="Google Shape;123;p27"/>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24" name="Google Shape;124;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5" name="Google Shape;125;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6" name="Google Shape;126;p27"/>
          <p:cNvSpPr txBox="1"/>
          <p:nvPr/>
        </p:nvSpPr>
        <p:spPr>
          <a:xfrm>
            <a:off x="511925" y="1743075"/>
            <a:ext cx="68619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the two sources about Zheng He and how his voyages can be viewed as trading expeditions or instruments of war and domination. Using the figure below, use each side to demonstrate that view of Zheng He.</a:t>
            </a:r>
            <a:r>
              <a:rPr lang="en" sz="1200">
                <a:solidFill>
                  <a:schemeClr val="dk1"/>
                </a:solidFill>
                <a:latin typeface="Halant"/>
                <a:ea typeface="Halant"/>
                <a:cs typeface="Halant"/>
                <a:sym typeface="Halant"/>
              </a:rPr>
              <a:t> Around both sides of the drawing, label different at least three parts of the person. For each label, explain why you included that detail.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Example: "Glasses - I put glasses on Zheng He to represent the way his critically views new places.”</a:t>
            </a:r>
            <a:endParaRPr sz="1200">
              <a:solidFill>
                <a:schemeClr val="dk1"/>
              </a:solidFill>
              <a:latin typeface="Halant"/>
              <a:ea typeface="Halant"/>
              <a:cs typeface="Halant"/>
              <a:sym typeface="Halant"/>
            </a:endParaRPr>
          </a:p>
        </p:txBody>
      </p:sp>
      <p:pic>
        <p:nvPicPr>
          <p:cNvPr id="127" name="Google Shape;127;p27"/>
          <p:cNvPicPr preferRelativeResize="0"/>
          <p:nvPr/>
        </p:nvPicPr>
        <p:blipFill>
          <a:blip r:embed="rId5">
            <a:alphaModFix/>
          </a:blip>
          <a:stretch>
            <a:fillRect/>
          </a:stretch>
        </p:blipFill>
        <p:spPr>
          <a:xfrm>
            <a:off x="1680017" y="3028850"/>
            <a:ext cx="4525696" cy="6438999"/>
          </a:xfrm>
          <a:prstGeom prst="rect">
            <a:avLst/>
          </a:prstGeom>
          <a:noFill/>
          <a:ln>
            <a:noFill/>
          </a:ln>
        </p:spPr>
      </p:pic>
      <p:cxnSp>
        <p:nvCxnSpPr>
          <p:cNvPr id="128" name="Google Shape;128;p27"/>
          <p:cNvCxnSpPr>
            <a:endCxn id="127" idx="2"/>
          </p:cNvCxnSpPr>
          <p:nvPr/>
        </p:nvCxnSpPr>
        <p:spPr>
          <a:xfrm>
            <a:off x="3942866" y="2851349"/>
            <a:ext cx="0" cy="6616500"/>
          </a:xfrm>
          <a:prstGeom prst="straightConnector1">
            <a:avLst/>
          </a:prstGeom>
          <a:noFill/>
          <a:ln cap="flat" cmpd="sng" w="28575">
            <a:solidFill>
              <a:schemeClr val="dk1"/>
            </a:solidFill>
            <a:prstDash val="dash"/>
            <a:round/>
            <a:headEnd len="med" w="med" type="none"/>
            <a:tailEnd len="med" w="med" type="none"/>
          </a:ln>
        </p:spPr>
      </p:cxn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latin typeface="Halant"/>
                <a:ea typeface="Halant"/>
                <a:cs typeface="Halant"/>
                <a:sym typeface="Halant"/>
              </a:rPr>
              <a:t>Graphic Storytelling</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Zheng He’s Expeditions</a:t>
            </a:r>
            <a:endParaRPr sz="1500">
              <a:solidFill>
                <a:srgbClr val="000000"/>
              </a:solidFill>
              <a:latin typeface="Plus Jakarta Sans Medium"/>
              <a:ea typeface="Plus Jakarta Sans Medium"/>
              <a:cs typeface="Plus Jakarta Sans Medium"/>
              <a:sym typeface="Plus Jakarta Sans Medium"/>
            </a:endParaRPr>
          </a:p>
        </p:txBody>
      </p:sp>
      <p:pic>
        <p:nvPicPr>
          <p:cNvPr id="135" name="Google Shape;135;p2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8" name="Google Shape;138;p28"/>
          <p:cNvSpPr txBox="1"/>
          <p:nvPr/>
        </p:nvSpPr>
        <p:spPr>
          <a:xfrm>
            <a:off x="455300" y="1650600"/>
            <a:ext cx="6861600" cy="4248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Read the </a:t>
            </a:r>
            <a:r>
              <a:rPr lang="en" sz="1200" u="sng">
                <a:solidFill>
                  <a:schemeClr val="hlink"/>
                </a:solidFill>
                <a:latin typeface="Halant"/>
                <a:ea typeface="Halant"/>
                <a:cs typeface="Halant"/>
                <a:sym typeface="Halant"/>
                <a:hlinkClick r:id="rId5"/>
              </a:rPr>
              <a:t>graphic biography of Zheng He</a:t>
            </a:r>
            <a:r>
              <a:rPr lang="en" sz="1200">
                <a:solidFill>
                  <a:schemeClr val="dk1"/>
                </a:solidFill>
                <a:latin typeface="Halant"/>
                <a:ea typeface="Halant"/>
                <a:cs typeface="Halant"/>
                <a:sym typeface="Halant"/>
              </a:rPr>
              <a:t>. Then, answer the questions below.</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Zheng He earn the name Zheng He?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There are two conflicting arguments about the purpose of Zheng He’s expeditions. Explain both claims in your own words.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p:txBody>
      </p:sp>
      <p:sp>
        <p:nvSpPr>
          <p:cNvPr id="139" name="Google Shape;139;p28"/>
          <p:cNvSpPr txBox="1"/>
          <p:nvPr/>
        </p:nvSpPr>
        <p:spPr>
          <a:xfrm>
            <a:off x="938175" y="2399250"/>
            <a:ext cx="5998200" cy="13842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Zheng He’s name was originally Ma He. He was captured by the Ming Dynasty and became a servant of the prince, who eventually became the Emperor Yongle. During his service to the Emperor, he helped to protect the Zhenglunba Reservoir. To reward him for this act, he was given the name Zheng He.</a:t>
            </a:r>
            <a:endParaRPr sz="1800">
              <a:solidFill>
                <a:schemeClr val="dk2"/>
              </a:solidFill>
            </a:endParaRPr>
          </a:p>
        </p:txBody>
      </p:sp>
      <p:graphicFrame>
        <p:nvGraphicFramePr>
          <p:cNvPr id="140" name="Google Shape;140;p28"/>
          <p:cNvGraphicFramePr/>
          <p:nvPr/>
        </p:nvGraphicFramePr>
        <p:xfrm>
          <a:off x="952500" y="4876800"/>
          <a:ext cx="3000000" cy="3000000"/>
        </p:xfrm>
        <a:graphic>
          <a:graphicData uri="http://schemas.openxmlformats.org/drawingml/2006/table">
            <a:tbl>
              <a:tblPr>
                <a:noFill/>
                <a:tableStyleId>{6DFD8270-41C9-458E-98C4-3D972B1ADDF0}</a:tableStyleId>
              </a:tblPr>
              <a:tblGrid>
                <a:gridCol w="2933700"/>
                <a:gridCol w="2933700"/>
              </a:tblGrid>
              <a:tr h="511075">
                <a:tc>
                  <a:txBody>
                    <a:bodyPr/>
                    <a:lstStyle/>
                    <a:p>
                      <a:pPr indent="0" lvl="0" marL="0" rtl="0" algn="ctr">
                        <a:spcBef>
                          <a:spcPts val="0"/>
                        </a:spcBef>
                        <a:spcAft>
                          <a:spcPts val="0"/>
                        </a:spcAft>
                        <a:buNone/>
                      </a:pPr>
                      <a:r>
                        <a:rPr b="1" lang="en" sz="1200">
                          <a:latin typeface="Inter"/>
                          <a:ea typeface="Inter"/>
                          <a:cs typeface="Inter"/>
                          <a:sym typeface="Inter"/>
                        </a:rPr>
                        <a:t>Zheng He’s Expeditions Were Trading Enterprises</a:t>
                      </a:r>
                      <a:endParaRPr b="1"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Zheng He’s Expeditions Were Instruments of War &amp; Domination</a:t>
                      </a:r>
                      <a:endParaRPr b="1" sz="1200">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444475">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first argument is that Zheng He’s expeditions were meant primarily for trade and were peaceful. He never actually occupied any territory, created forts,  or took wealth from any countries. </a:t>
                      </a:r>
                      <a:endParaRPr>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The other argument is that his real purpose was militaristic that reinforced the goals and might of the Ming Dynasty. His fleets were impressively large, with over 300 ships and over 20,000 soldiers. He fought in several battles during his expeditions and had major influence in some of the ports that he frequented.</a:t>
                      </a:r>
                      <a:endParaRPr>
                        <a:latin typeface="Inter"/>
                        <a:ea typeface="Inter"/>
                        <a:cs typeface="Inter"/>
                        <a:sym typeface="Inter"/>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Source Analysis: Historical Significance</a:t>
            </a:r>
            <a:endParaRPr sz="1900">
              <a:latin typeface="Halant"/>
              <a:ea typeface="Halant"/>
              <a:cs typeface="Halant"/>
              <a:sym typeface="Halant"/>
            </a:endParaRPr>
          </a:p>
        </p:txBody>
      </p:sp>
      <p:pic>
        <p:nvPicPr>
          <p:cNvPr id="146" name="Google Shape;146;p29"/>
          <p:cNvPicPr preferRelativeResize="0"/>
          <p:nvPr/>
        </p:nvPicPr>
        <p:blipFill>
          <a:blip r:embed="rId3">
            <a:alphaModFix/>
          </a:blip>
          <a:stretch>
            <a:fillRect/>
          </a:stretch>
        </p:blipFill>
        <p:spPr>
          <a:xfrm>
            <a:off x="381544" y="9348271"/>
            <a:ext cx="431174" cy="431174"/>
          </a:xfrm>
          <a:prstGeom prst="rect">
            <a:avLst/>
          </a:prstGeom>
          <a:noFill/>
          <a:ln>
            <a:noFill/>
          </a:ln>
        </p:spPr>
      </p:pic>
      <p:graphicFrame>
        <p:nvGraphicFramePr>
          <p:cNvPr id="147" name="Google Shape;147;p29"/>
          <p:cNvGraphicFramePr/>
          <p:nvPr/>
        </p:nvGraphicFramePr>
        <p:xfrm>
          <a:off x="384000" y="652225"/>
          <a:ext cx="3000000" cy="3000000"/>
        </p:xfrm>
        <a:graphic>
          <a:graphicData uri="http://schemas.openxmlformats.org/drawingml/2006/table">
            <a:tbl>
              <a:tblPr>
                <a:noFill/>
                <a:tableStyleId>{F15DED6E-526E-47B1-B6FD-7A80D174DF78}</a:tableStyleId>
              </a:tblPr>
              <a:tblGrid>
                <a:gridCol w="3316800"/>
                <a:gridCol w="1255200"/>
                <a:gridCol w="2432475"/>
              </a:tblGrid>
              <a:tr h="939225">
                <a:tc gridSpan="3">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Ma Huan, “</a:t>
                      </a:r>
                      <a:r>
                        <a:rPr lang="en" sz="1200">
                          <a:solidFill>
                            <a:schemeClr val="dk1"/>
                          </a:solidFill>
                          <a:latin typeface="Halant"/>
                          <a:ea typeface="Halant"/>
                          <a:cs typeface="Halant"/>
                          <a:sym typeface="Halant"/>
                        </a:rPr>
                        <a:t>The Country of Man-la-chia” in </a:t>
                      </a:r>
                      <a:r>
                        <a:rPr i="1" lang="en" sz="1200">
                          <a:solidFill>
                            <a:schemeClr val="dk1"/>
                          </a:solidFill>
                          <a:latin typeface="Halant"/>
                          <a:ea typeface="Halant"/>
                          <a:cs typeface="Halant"/>
                          <a:sym typeface="Halant"/>
                        </a:rPr>
                        <a:t>The Overall Survey of the Ocean’s Shores, 1433</a:t>
                      </a:r>
                      <a:r>
                        <a:rPr lang="en" sz="1200">
                          <a:solidFill>
                            <a:schemeClr val="dk1"/>
                          </a:solidFill>
                          <a:latin typeface="Halant"/>
                          <a:ea typeface="Halant"/>
                          <a:cs typeface="Halant"/>
                          <a:sym typeface="Halant"/>
                        </a:rPr>
                        <a:t>, edited and translated by Feng C. Ch’eng-Chun and J.V.G. Mills, 1970.</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 Ma Huan was a Chinese Muslim chronicler who accompanied the grand admiral Zheng He on his treasure voyages.</a:t>
                      </a:r>
                      <a:endParaRPr sz="1200">
                        <a:solidFill>
                          <a:schemeClr val="dk1"/>
                        </a:solidFill>
                        <a:latin typeface="Inter"/>
                        <a:ea typeface="Inter"/>
                        <a:cs typeface="Inter"/>
                        <a:sym typeface="Inter"/>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5015125">
                <a:tc gridSpan="3">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Formerly this place was not designated a ‘country’.... There was no king of the country; [and] it was controlled only by a chief. This territory was subordinate to the jurisdiction of Siam; it paid annual tribute of forty liang of gold; [and] if it were not [to pay], then Siam would send men to attack it.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the seventh year of the Yongle [period], [the cyclic year] chi-ch’ou, the Emperor ordered the principal envoy the grand eunuch Zheng He and others to assume command [of the treasureships], and to take the imperial edicts to bestow upon this chief two silver seals, a hat, a girdle and a robe. [Zheng He] set up a stone tablet and raised [the place] to a city; [and] it was subsequently called the ‘country of Man-la-chia’. Thereafter Siam did not dare to invade it.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chief, having received the favor of being made king, conducted his wife and son, and went to the court at the capital to return thanks and present tribute of local products. The court also granted him a sea-going ship, so that he might return to his country and protect his land…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king of the country and the people of the country all follow the Muslim religion, fasting, doing penance, and chanting liturgies…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land produces such things as yellow su incense, ebony, ta-ma-erh incense, and ‘flower tin’. Ta-ma-erh incense is in origin the gum from a species of tree; it runs into the ground; [and] when they dig it up, it looks like pine-resin or pitch…. For fruits, they have such things as sugarcane, bananas, jack-fruit, and wild litchi. For vegetables: onions, ginger, garlic, mustard, gourd melons, and watermelons—all these they have. Oxen, goats, fowls, and ducks, although they have them, are not plentiful; prices are very dear; [and] one of their water buffalos costs more than one chin of silver. Donkeys and horses are entirely absent.</a:t>
                      </a:r>
                      <a:endParaRPr sz="1200">
                        <a:solidFill>
                          <a:schemeClr val="dk1"/>
                        </a:solidFill>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c hMerge="1"/>
              </a:tr>
            </a:tbl>
          </a:graphicData>
        </a:graphic>
      </p:graphicFrame>
      <p:sp>
        <p:nvSpPr>
          <p:cNvPr id="148" name="Google Shape;148;p29"/>
          <p:cNvSpPr txBox="1"/>
          <p:nvPr/>
        </p:nvSpPr>
        <p:spPr>
          <a:xfrm>
            <a:off x="383925" y="6980138"/>
            <a:ext cx="7004400" cy="2235300"/>
          </a:xfrm>
          <a:prstGeom prst="rect">
            <a:avLst/>
          </a:prstGeom>
          <a:noFill/>
          <a:ln cap="flat" cmpd="sng" w="19050">
            <a:solidFill>
              <a:srgbClr val="9E9E9E"/>
            </a:solidFill>
            <a:prstDash val="solid"/>
            <a:round/>
            <a:headEnd len="sm" w="sm" type="none"/>
            <a:tailEnd len="sm" w="sm" type="none"/>
          </a:ln>
        </p:spPr>
        <p:txBody>
          <a:bodyPr anchorCtr="0" anchor="t" bIns="109725" lIns="109725" spcFirstLastPara="1" rIns="109725" wrap="square" tIns="109725">
            <a:noAutofit/>
          </a:bodyPr>
          <a:lstStyle/>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the source, what were the primary purposes of Zheng He’s expeditions?</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Zheng He’s expeditions were two fold- one purpose was to conduct trade and research foreign lands, customs, and technologies. The other purpose was more militaristic. The treasure ships were sent to collect tribute from other lands- showing the Chinese might and wealth to those throughout the Indian Ocean. The soldiers that were a part of his fleet made it impossible for the foreign people they encountered to refuse them.</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rgbClr val="FF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that Ma Huan accompanied Zheng He on his voyages?</a:t>
            </a:r>
            <a:endParaRPr sz="1200">
              <a:solidFill>
                <a:schemeClr val="accent1"/>
              </a:solidFill>
              <a:highlight>
                <a:schemeClr val="lt1"/>
              </a:highlight>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His role as chronicler demonstrates the Chinese interest in obtaining detailed insights into the cultures, customs, and geography of the regions visited.</a:t>
            </a:r>
            <a:endParaRPr b="1" sz="1200">
              <a:solidFill>
                <a:srgbClr val="E95C3D"/>
              </a:solidFill>
              <a:latin typeface="Inter"/>
              <a:ea typeface="Inter"/>
              <a:cs typeface="Inter"/>
              <a:sym typeface="Inter"/>
            </a:endParaRPr>
          </a:p>
        </p:txBody>
      </p:sp>
      <p:sp>
        <p:nvSpPr>
          <p:cNvPr id="149" name="Google Shape;149;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0" name="Google Shape;15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pic>
        <p:nvPicPr>
          <p:cNvPr id="155" name="Google Shape;155;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6" name="Google Shape;156;p30"/>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Who Was Zheng He?</a:t>
            </a:r>
            <a:endParaRPr sz="1500">
              <a:solidFill>
                <a:srgbClr val="000000"/>
              </a:solidFill>
              <a:latin typeface="Plus Jakarta Sans Medium"/>
              <a:ea typeface="Plus Jakarta Sans Medium"/>
              <a:cs typeface="Plus Jakarta Sans Medium"/>
              <a:sym typeface="Plus Jakarta Sans Medium"/>
            </a:endParaRPr>
          </a:p>
        </p:txBody>
      </p:sp>
      <p:pic>
        <p:nvPicPr>
          <p:cNvPr id="157" name="Google Shape;157;p30"/>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58" name="Google Shape;158;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0" name="Google Shape;160;p30"/>
          <p:cNvSpPr txBox="1"/>
          <p:nvPr/>
        </p:nvSpPr>
        <p:spPr>
          <a:xfrm>
            <a:off x="511925" y="1743075"/>
            <a:ext cx="68619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Consider the two sources about Zheng He and how his voyages can be viewed as trading expeditions or instruments of war and domination. Using the figure below, use each side to demonstrate that view of Zheng He. Around both sides of the drawing, label different at least three parts of the person. For each label, explain why you included that detail. </a:t>
            </a:r>
            <a:endParaRPr sz="1200">
              <a:solidFill>
                <a:schemeClr val="dk1"/>
              </a:solidFill>
              <a:latin typeface="Halant"/>
              <a:ea typeface="Halant"/>
              <a:cs typeface="Halant"/>
              <a:sym typeface="Halant"/>
            </a:endParaRPr>
          </a:p>
          <a:p>
            <a:pPr indent="0" lvl="0" marL="0" rtl="0" algn="l">
              <a:spcBef>
                <a:spcPts val="0"/>
              </a:spcBef>
              <a:spcAft>
                <a:spcPts val="0"/>
              </a:spcAft>
              <a:buNone/>
            </a:pPr>
            <a:r>
              <a:rPr lang="en" sz="1200">
                <a:solidFill>
                  <a:schemeClr val="dk1"/>
                </a:solidFill>
                <a:latin typeface="Halant"/>
                <a:ea typeface="Halant"/>
                <a:cs typeface="Halant"/>
                <a:sym typeface="Halant"/>
              </a:rPr>
              <a:t>Example: "Glasses - I put glasses on Zheng He to represent the way his critically views new places.”</a:t>
            </a:r>
            <a:endParaRPr sz="1200">
              <a:solidFill>
                <a:schemeClr val="dk1"/>
              </a:solidFill>
              <a:latin typeface="Halant"/>
              <a:ea typeface="Halant"/>
              <a:cs typeface="Halant"/>
              <a:sym typeface="Halant"/>
            </a:endParaRPr>
          </a:p>
        </p:txBody>
      </p:sp>
      <p:pic>
        <p:nvPicPr>
          <p:cNvPr id="161" name="Google Shape;161;p30"/>
          <p:cNvPicPr preferRelativeResize="0"/>
          <p:nvPr/>
        </p:nvPicPr>
        <p:blipFill>
          <a:blip r:embed="rId5">
            <a:alphaModFix/>
          </a:blip>
          <a:stretch>
            <a:fillRect/>
          </a:stretch>
        </p:blipFill>
        <p:spPr>
          <a:xfrm>
            <a:off x="228600" y="3114100"/>
            <a:ext cx="7467600" cy="42005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